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8" r:id="rId3"/>
    <p:sldId id="269" r:id="rId4"/>
    <p:sldId id="271" r:id="rId5"/>
    <p:sldId id="273" r:id="rId6"/>
    <p:sldId id="277" r:id="rId7"/>
    <p:sldId id="276" r:id="rId8"/>
    <p:sldId id="279" r:id="rId9"/>
    <p:sldId id="280" r:id="rId10"/>
    <p:sldId id="281" r:id="rId11"/>
    <p:sldId id="272" r:id="rId12"/>
    <p:sldId id="282" r:id="rId13"/>
  </p:sldIdLst>
  <p:sldSz cx="12192000" cy="6858000"/>
  <p:notesSz cx="6858000" cy="9144000"/>
  <p:embeddedFontLst>
    <p:embeddedFont>
      <p:font typeface="VladaRHSerif Reg" panose="02000000000000000000" charset="-18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yponineSans Reg" panose="02000000000000000000" charset="-18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C2D6460-087B-429E-9C5F-6536198D4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4B3EE5B-7BD3-4510-A767-4B891FF72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EF8-01D1-4BED-BED4-3AC29A2FCAD7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EU2020HR/status/1276121591949209606?s=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96A4F-7FED-4ED1-95F2-694BF68B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091" y="2602316"/>
            <a:ext cx="9223233" cy="16557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PROVEDENE AKTIVNOSTI TIJEKOM HRVATSKOG PREDSJEDANJA VIJEĆEM 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1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GLAVNI USPJESI HR PRES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dirty="0" smtClean="0"/>
              <a:t>Aktiviranje tzv. general </a:t>
            </a:r>
            <a:r>
              <a:rPr lang="hr-HR" dirty="0" err="1" smtClean="0"/>
              <a:t>escape</a:t>
            </a:r>
            <a:r>
              <a:rPr lang="hr-HR" dirty="0" smtClean="0"/>
              <a:t> </a:t>
            </a:r>
            <a:r>
              <a:rPr lang="hr-HR" dirty="0" err="1" smtClean="0"/>
              <a:t>clause</a:t>
            </a:r>
            <a:r>
              <a:rPr lang="hr-HR" dirty="0" smtClean="0"/>
              <a:t>.</a:t>
            </a:r>
          </a:p>
          <a:p>
            <a:pPr algn="just"/>
            <a:r>
              <a:rPr lang="hr-HR" dirty="0" smtClean="0"/>
              <a:t>Postizanje </a:t>
            </a:r>
            <a:r>
              <a:rPr lang="hr-HR" dirty="0"/>
              <a:t>dogovora o Uredbi o privremenoj potpori radi smanjenja rizika od nezaposlenosti u izvanrednoj situaciji (SURE</a:t>
            </a:r>
            <a:r>
              <a:rPr lang="hr-HR" dirty="0" smtClean="0"/>
              <a:t>) te o ostalim kriznim mjerama (CRII, CRII+, </a:t>
            </a:r>
            <a:r>
              <a:rPr lang="hr-HR" dirty="0" err="1" smtClean="0"/>
              <a:t>Emergency</a:t>
            </a:r>
            <a:r>
              <a:rPr lang="hr-HR" dirty="0" smtClean="0"/>
              <a:t> </a:t>
            </a:r>
            <a:r>
              <a:rPr lang="hr-HR" dirty="0" err="1" smtClean="0"/>
              <a:t>Support</a:t>
            </a:r>
            <a:r>
              <a:rPr lang="hr-HR" dirty="0" smtClean="0"/>
              <a:t> Instrument, </a:t>
            </a:r>
            <a:r>
              <a:rPr lang="hr-HR" dirty="0" err="1" smtClean="0"/>
              <a:t>RescEU</a:t>
            </a:r>
            <a:r>
              <a:rPr lang="hr-HR" dirty="0" smtClean="0"/>
              <a:t>, Instrument fleksibilnosti, itd.).</a:t>
            </a:r>
          </a:p>
          <a:p>
            <a:pPr algn="just"/>
            <a:r>
              <a:rPr lang="hr-HR" dirty="0" smtClean="0"/>
              <a:t>Postizanje dogovora o pružanju makrofinancijske pomoći partnerima u procesu proširenja i partnerima u susjedstvu u kontekstu COVID-19 krize.</a:t>
            </a:r>
          </a:p>
          <a:p>
            <a:pPr algn="just"/>
            <a:r>
              <a:rPr lang="hr-HR" dirty="0" smtClean="0"/>
              <a:t>Postizanje dogovora oko izmjene Uredbe o kapitalnim zahtjevima (CRR </a:t>
            </a:r>
            <a:r>
              <a:rPr lang="hr-HR" dirty="0" err="1" smtClean="0"/>
              <a:t>Quick</a:t>
            </a:r>
            <a:r>
              <a:rPr lang="hr-HR" dirty="0" smtClean="0"/>
              <a:t> </a:t>
            </a:r>
            <a:r>
              <a:rPr lang="hr-HR" dirty="0" err="1" smtClean="0"/>
              <a:t>fix</a:t>
            </a:r>
            <a:r>
              <a:rPr lang="hr-HR" dirty="0" smtClean="0"/>
              <a:t>).</a:t>
            </a:r>
          </a:p>
          <a:p>
            <a:pPr algn="just"/>
            <a:r>
              <a:rPr lang="hr-HR" dirty="0" smtClean="0"/>
              <a:t>Postizanje dogovora oko okvira za oporavak i sanaciju središnjih drugih ugovornih strana (CCP RR).</a:t>
            </a:r>
          </a:p>
          <a:p>
            <a:pPr algn="just"/>
            <a:r>
              <a:rPr lang="hr-HR" dirty="0" smtClean="0"/>
              <a:t>Postizanje dogovora oko Alkoholne direktive (usklađivanje trošarina na alkohol i alkoholna pića).</a:t>
            </a:r>
          </a:p>
          <a:p>
            <a:pPr algn="just"/>
            <a:r>
              <a:rPr lang="hr-HR" dirty="0" smtClean="0"/>
              <a:t>Postizanje dogovora o uredbi o istragama koje provodi OLAF u pogledu suradnje s Uredom europskog javnog tužitelja (OLAF uredba).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7149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mtClean="0"/>
          </a:p>
          <a:p>
            <a:pPr marL="0" indent="0">
              <a:buNone/>
            </a:pPr>
            <a:endParaRPr lang="hr-HR" smtClean="0"/>
          </a:p>
          <a:p>
            <a:pPr marL="0" indent="0">
              <a:buNone/>
            </a:pPr>
            <a:r>
              <a:rPr lang="hr-HR" dirty="0" smtClean="0"/>
              <a:t>Link: </a:t>
            </a: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twitter.com/EU2020HR/status/1276121591949209606?s=09</a:t>
            </a:r>
            <a:r>
              <a:rPr lang="hr-HR" dirty="0" smtClean="0"/>
              <a:t>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745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Timski duh + suradnja = uspjeh hrvatskog tima !!!</a:t>
            </a:r>
            <a:br>
              <a:rPr lang="hr-HR" dirty="0"/>
            </a:b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10" y="1325467"/>
            <a:ext cx="5904410" cy="42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AKTIVNOSTI USUSRET HR PRES-u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Osnovana </a:t>
            </a:r>
            <a:r>
              <a:rPr lang="hr-HR" dirty="0"/>
              <a:t>Radna skupina za </a:t>
            </a:r>
            <a:r>
              <a:rPr lang="hr-HR" dirty="0" smtClean="0"/>
              <a:t>koordinaciju </a:t>
            </a:r>
            <a:r>
              <a:rPr lang="hr-HR" dirty="0"/>
              <a:t>aktivnosti vezanih uz pripremu RH za predsjedanje Vijećem EU u </a:t>
            </a:r>
            <a:r>
              <a:rPr lang="hr-HR" dirty="0" smtClean="0"/>
              <a:t>2020.g.</a:t>
            </a:r>
          </a:p>
          <a:p>
            <a:r>
              <a:rPr lang="hr-HR" dirty="0" smtClean="0"/>
              <a:t>Proveden natječaj za službenike radi upućivanja na rad za poslove HR PRES-a.</a:t>
            </a:r>
          </a:p>
          <a:p>
            <a:r>
              <a:rPr lang="hr-HR" dirty="0" smtClean="0"/>
              <a:t>Provedene edukacije, usavršavanja i seminari za službenike uključene u poslove HR PRES.</a:t>
            </a:r>
          </a:p>
          <a:p>
            <a:r>
              <a:rPr lang="hr-HR" dirty="0"/>
              <a:t>Održani bilateralni studijski posjeti u Bugarskoj, Slovačkoj, Latviji i </a:t>
            </a:r>
            <a:r>
              <a:rPr lang="hr-HR" dirty="0" smtClean="0"/>
              <a:t>Austriji.</a:t>
            </a:r>
          </a:p>
          <a:p>
            <a:r>
              <a:rPr lang="hr-HR" dirty="0" smtClean="0"/>
              <a:t>Izrađene Smjernice za rad tijekom HR PRES s jasnom podjelom nadležnosti i komunikacijskim okvirom.</a:t>
            </a:r>
          </a:p>
          <a:p>
            <a:r>
              <a:rPr lang="hr-HR" dirty="0" smtClean="0"/>
              <a:t>Izrađen program HR PRES.</a:t>
            </a:r>
          </a:p>
          <a:p>
            <a:r>
              <a:rPr lang="hr-HR" dirty="0" smtClean="0"/>
              <a:t>Održani brojni bilateralni sastanci s državama članicama i EU institucijama uoči </a:t>
            </a:r>
            <a:r>
              <a:rPr lang="hr-HR" smtClean="0"/>
              <a:t>HR PRES.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30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ODRŽANI SASTANCI TIJEKOM HRPRES-A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je održano:</a:t>
            </a: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sastanaka A razine (ministarski sastanci Vijeća-ECOFIN)</a:t>
            </a:r>
          </a:p>
          <a:p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 sastanak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razine</a:t>
            </a:r>
          </a:p>
          <a:p>
            <a:pPr marL="0" indent="0">
              <a:buNone/>
            </a:pPr>
            <a:endParaRPr lang="hr-HR" sz="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Ukupno: 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107 sastanaka</a:t>
            </a:r>
          </a:p>
          <a:p>
            <a:pPr marL="0" indent="0">
              <a:buNone/>
            </a:pPr>
            <a:endParaRPr lang="hr-H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fizičkom obliku: </a:t>
            </a:r>
            <a:r>
              <a:rPr lang="hr-H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Putem tele ili videokonferencija: </a:t>
            </a:r>
            <a:r>
              <a:rPr lang="hr-H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  <a:p>
            <a:pPr marL="0" indent="0">
              <a:buNone/>
            </a:pPr>
            <a:endParaRPr lang="hr-H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 150 službenika – uključeno u poslove </a:t>
            </a:r>
            <a:r>
              <a:rPr lang="hr-H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predsjedanja Vijećem za radna tijela iz nadležnosti </a:t>
            </a:r>
            <a:r>
              <a:rPr lang="hr-H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MFIN-a</a:t>
            </a:r>
            <a:endParaRPr lang="hr-H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498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z="3000" dirty="0" smtClean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Sastanci </a:t>
            </a:r>
            <a:r>
              <a:rPr lang="hr-HR" altLang="sr-Latn-RS" sz="3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ministara za ekonomske i financijske poslove (</a:t>
            </a:r>
            <a:r>
              <a:rPr lang="hr-HR" altLang="sr-Latn-RS" sz="30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ECOFIN):</a:t>
            </a:r>
            <a:endParaRPr lang="hr-HR" sz="3000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287213"/>
              </p:ext>
            </p:extLst>
          </p:nvPr>
        </p:nvGraphicFramePr>
        <p:xfrm>
          <a:off x="1930945" y="2210579"/>
          <a:ext cx="7346056" cy="2965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176">
                  <a:extLst>
                    <a:ext uri="{9D8B030D-6E8A-4147-A177-3AD203B41FA5}">
                      <a16:colId xmlns="" xmlns:a16="http://schemas.microsoft.com/office/drawing/2014/main" val="3338392719"/>
                    </a:ext>
                  </a:extLst>
                </a:gridCol>
                <a:gridCol w="5295210">
                  <a:extLst>
                    <a:ext uri="{9D8B030D-6E8A-4147-A177-3AD203B41FA5}">
                      <a16:colId xmlns="" xmlns:a16="http://schemas.microsoft.com/office/drawing/2014/main" val="2280683412"/>
                    </a:ext>
                  </a:extLst>
                </a:gridCol>
                <a:gridCol w="1745670">
                  <a:extLst>
                    <a:ext uri="{9D8B030D-6E8A-4147-A177-3AD203B41FA5}">
                      <a16:colId xmlns="" xmlns:a16="http://schemas.microsoft.com/office/drawing/2014/main" val="321406118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u="none" dirty="0">
                          <a:effectLst/>
                        </a:rPr>
                        <a:t>1.</a:t>
                      </a:r>
                      <a:endParaRPr lang="hr-HR" sz="15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b="0" dirty="0" smtClean="0">
                          <a:effectLst/>
                        </a:rPr>
                        <a:t>Sastanak Vijeća EU za </a:t>
                      </a:r>
                      <a:r>
                        <a:rPr lang="hr-HR" sz="1500" b="0" dirty="0">
                          <a:effectLst/>
                        </a:rPr>
                        <a:t>ekonomske i financijske </a:t>
                      </a:r>
                      <a:r>
                        <a:rPr lang="hr-HR" sz="1500" b="0" dirty="0" smtClean="0">
                          <a:effectLst/>
                        </a:rPr>
                        <a:t>poslove (ECOFIN)</a:t>
                      </a:r>
                      <a:endParaRPr lang="hr-HR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b="0" dirty="0">
                          <a:effectLst/>
                        </a:rPr>
                        <a:t>21. siječnja 2020., </a:t>
                      </a:r>
                      <a:r>
                        <a:rPr lang="hr-HR" sz="1500" b="0" dirty="0" err="1">
                          <a:effectLst/>
                        </a:rPr>
                        <a:t>Bxl</a:t>
                      </a:r>
                      <a:endParaRPr lang="hr-HR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46023559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u="none" dirty="0">
                          <a:effectLst/>
                        </a:rPr>
                        <a:t>2.</a:t>
                      </a:r>
                      <a:endParaRPr lang="hr-HR" sz="15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dirty="0" smtClean="0">
                          <a:effectLst/>
                        </a:rPr>
                        <a:t>Sastanak Vijeća EU za ekonomske </a:t>
                      </a:r>
                      <a:r>
                        <a:rPr lang="hr-HR" sz="1500" dirty="0">
                          <a:effectLst/>
                        </a:rPr>
                        <a:t>i financijske </a:t>
                      </a:r>
                      <a:r>
                        <a:rPr lang="hr-HR" sz="1500" dirty="0" smtClean="0">
                          <a:effectLst/>
                        </a:rPr>
                        <a:t>poslove (ECOFIN)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18. veljače 2020., </a:t>
                      </a:r>
                      <a:r>
                        <a:rPr lang="hr-HR" sz="1500" dirty="0" err="1">
                          <a:effectLst/>
                        </a:rPr>
                        <a:t>Bxl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5082486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u="none" dirty="0">
                          <a:effectLst/>
                        </a:rPr>
                        <a:t>3.</a:t>
                      </a:r>
                      <a:endParaRPr lang="hr-HR" sz="15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dirty="0">
                          <a:effectLst/>
                        </a:rPr>
                        <a:t>Neformalna telekonferencija ministara za ekonomske i financijske poslove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23. ožujka 2020.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18751161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u="none" dirty="0">
                          <a:effectLst/>
                        </a:rPr>
                        <a:t>4.</a:t>
                      </a:r>
                      <a:endParaRPr lang="hr-HR" sz="15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dirty="0">
                          <a:effectLst/>
                        </a:rPr>
                        <a:t>Neformalna videokonferencija ministara za ekonomske i financijske poslove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16. travnja 2020.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18435282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u="none" dirty="0">
                          <a:effectLst/>
                        </a:rPr>
                        <a:t>5.</a:t>
                      </a:r>
                      <a:endParaRPr lang="hr-HR" sz="15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dirty="0">
                          <a:effectLst/>
                        </a:rPr>
                        <a:t>Neformalna videokonferencija ministara za ekonomske i financijske poslove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19. svibnja 2020.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5065455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u="none" dirty="0">
                          <a:effectLst/>
                        </a:rPr>
                        <a:t>6.</a:t>
                      </a:r>
                      <a:endParaRPr lang="hr-HR" sz="15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500" dirty="0">
                          <a:effectLst/>
                        </a:rPr>
                        <a:t>Neformalna videokonferencija ministara za ekonomske i financijske poslove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</a:rPr>
                        <a:t>9. lipnja.2020.</a:t>
                      </a:r>
                      <a:endParaRPr lang="hr-H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56881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95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Sastanci B razine iz nadležnosti MFIN-a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algn="just"/>
            <a:r>
              <a:rPr lang="hr-HR" dirty="0" smtClean="0"/>
              <a:t>Tijekom HRPRES-a održan je 101 sastanak B razine. </a:t>
            </a:r>
          </a:p>
          <a:p>
            <a:endParaRPr lang="hr-HR" dirty="0"/>
          </a:p>
          <a:p>
            <a:pPr algn="just"/>
            <a:r>
              <a:rPr lang="hr-HR" dirty="0" smtClean="0"/>
              <a:t>Uslijed </a:t>
            </a:r>
            <a:r>
              <a:rPr lang="hr-HR" dirty="0" err="1"/>
              <a:t>pandemije</a:t>
            </a:r>
            <a:r>
              <a:rPr lang="hr-HR" dirty="0"/>
              <a:t> virusa COVID 19 </a:t>
            </a:r>
            <a:r>
              <a:rPr lang="hr-HR" dirty="0" smtClean="0"/>
              <a:t>nisu </a:t>
            </a:r>
            <a:r>
              <a:rPr lang="hr-HR" dirty="0"/>
              <a:t>održani planirani neformalni sastanci B razine </a:t>
            </a:r>
            <a:r>
              <a:rPr lang="hr-HR" dirty="0" smtClean="0"/>
              <a:t>u RH (7 sastanaka).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57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GLAVNI DOGAĐAJI TIJEKOM HR PRES 2020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dirty="0" smtClean="0"/>
              <a:t>Razdoblje HR PRES 2020 može se podijeliti na razdoblje prije i poslije pojave </a:t>
            </a:r>
            <a:r>
              <a:rPr lang="hr-HR" dirty="0" err="1" smtClean="0"/>
              <a:t>pandemije</a:t>
            </a:r>
            <a:r>
              <a:rPr lang="hr-HR" dirty="0" smtClean="0"/>
              <a:t> COVID-19.</a:t>
            </a:r>
          </a:p>
          <a:p>
            <a:pPr algn="just"/>
            <a:r>
              <a:rPr lang="hr-HR" b="1" dirty="0" smtClean="0"/>
              <a:t>U prva dva mjeseca HR PRES-a </a:t>
            </a:r>
            <a:r>
              <a:rPr lang="hr-HR" dirty="0" smtClean="0"/>
              <a:t>glavni fokus je bio na uobičajenom radu na zakonodavnim prijedlozima ali i na poticanju rasprava o novim prioritetima EK poput Europskog zelenog plana (</a:t>
            </a:r>
            <a:r>
              <a:rPr lang="hr-HR" i="1" dirty="0" smtClean="0"/>
              <a:t>European Green </a:t>
            </a:r>
            <a:r>
              <a:rPr lang="hr-HR" i="1" dirty="0" err="1" smtClean="0"/>
              <a:t>Deal</a:t>
            </a:r>
            <a:r>
              <a:rPr lang="hr-HR" dirty="0" smtClean="0"/>
              <a:t>) kojim se nastoji postići klimatska neutralnost EU do 2050.g.</a:t>
            </a:r>
          </a:p>
          <a:p>
            <a:pPr algn="just"/>
            <a:r>
              <a:rPr lang="hr-HR" dirty="0" smtClean="0"/>
              <a:t>U tom razdoblju održana su dva sastanka ECOFIN-a u Bruxellesu na kojima su raspravljene važne teme poput Europskog zelenog plana i oporezivanja digitalne ekonomije te su usvojeni: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100" dirty="0" smtClean="0"/>
              <a:t>Zaključci vezani uz Godišnji pregled održivog rasta i Izvješće o mehanizmu upozoravanja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100" dirty="0" smtClean="0"/>
              <a:t>Zaključci </a:t>
            </a:r>
            <a:r>
              <a:rPr lang="hr-HR" sz="2100" dirty="0"/>
              <a:t>Vijeća o proračunskim smjernicama za 2021. </a:t>
            </a:r>
            <a:r>
              <a:rPr lang="hr-HR" sz="2100" dirty="0" smtClean="0"/>
              <a:t>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100" dirty="0" smtClean="0"/>
              <a:t>Preporuka </a:t>
            </a:r>
            <a:r>
              <a:rPr lang="hr-HR" sz="2100" dirty="0"/>
              <a:t>Vijeća za davanje razrješnice Komisiji za 2018. </a:t>
            </a:r>
            <a:r>
              <a:rPr lang="hr-HR" sz="2100" dirty="0" smtClean="0"/>
              <a:t>g.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100" dirty="0" smtClean="0"/>
              <a:t>revidirani zaključci </a:t>
            </a:r>
            <a:r>
              <a:rPr lang="hr-HR" sz="2100" dirty="0"/>
              <a:t>o EU-ovom popisu nekooperativnih jurisdikcija u porezne </a:t>
            </a:r>
            <a:r>
              <a:rPr lang="hr-HR" sz="2100" dirty="0" smtClean="0"/>
              <a:t>svrhe</a:t>
            </a:r>
            <a:r>
              <a:rPr lang="hr-HR" dirty="0"/>
              <a:t> </a:t>
            </a:r>
            <a:endParaRPr lang="hr-HR" dirty="0" smtClean="0"/>
          </a:p>
          <a:p>
            <a:pPr algn="just"/>
            <a:r>
              <a:rPr lang="hr-HR" dirty="0" smtClean="0"/>
              <a:t>Također, u ovom razdoblju je održano i izlaganje ministra pred odborima Europskog parlamenta te sudjelovanje delegacije HR PRES na sastanku skupine G20 u Rijadu.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835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GLAVNI DOGAĐAJI TIJEKOM HR PRES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r-HR" dirty="0" smtClean="0"/>
              <a:t>Pojavom </a:t>
            </a:r>
            <a:r>
              <a:rPr lang="hr-HR" dirty="0" err="1" smtClean="0"/>
              <a:t>pandemije</a:t>
            </a:r>
            <a:r>
              <a:rPr lang="hr-HR" dirty="0" smtClean="0"/>
              <a:t> COVID-19 te nastupanjem izvanrednih epidemioloških mjera, HR PRES je uspješno inicirao prilagodbu načina rada i izmjene procedura Vijeća kako bi se osigurao kontinuitet u donošenju odluka što je od izuzetnog značaja u kriznim situacijama.</a:t>
            </a:r>
          </a:p>
          <a:p>
            <a:pPr algn="just"/>
            <a:r>
              <a:rPr lang="hr-HR" dirty="0" smtClean="0"/>
              <a:t>U ovom razdoblju održana je jedna neformalna telekonferencija i tri neformalne videokonferencije ministara financija država članica EU.</a:t>
            </a:r>
          </a:p>
          <a:p>
            <a:pPr algn="just"/>
            <a:r>
              <a:rPr lang="hr-HR" dirty="0" smtClean="0"/>
              <a:t>Fokus rada HR PRES bio je na brzom i učinkovitom donošenju kriznih mjera na razini EU kako bi se pomoglo svim državama članicama u ublažavanju posljedica </a:t>
            </a:r>
            <a:r>
              <a:rPr lang="hr-HR" dirty="0" err="1" smtClean="0"/>
              <a:t>pandemije</a:t>
            </a:r>
            <a:r>
              <a:rPr lang="hr-HR" dirty="0" smtClean="0"/>
              <a:t> COVID-19.</a:t>
            </a:r>
          </a:p>
          <a:p>
            <a:pPr algn="just"/>
            <a:r>
              <a:rPr lang="hr-HR" dirty="0" smtClean="0"/>
              <a:t>U tom smislu ministri financija su usvojili zajedničku izjavu kojom se potvrđuje namjera Europske komisije o korištenju tzv. </a:t>
            </a:r>
            <a:r>
              <a:rPr lang="hr-HR" b="1" dirty="0" smtClean="0"/>
              <a:t>general </a:t>
            </a:r>
            <a:r>
              <a:rPr lang="hr-HR" b="1" dirty="0" err="1" smtClean="0"/>
              <a:t>escape</a:t>
            </a:r>
            <a:r>
              <a:rPr lang="hr-HR" b="1" dirty="0" smtClean="0"/>
              <a:t> </a:t>
            </a:r>
            <a:r>
              <a:rPr lang="hr-HR" b="1" dirty="0" err="1" smtClean="0"/>
              <a:t>clause</a:t>
            </a:r>
            <a:r>
              <a:rPr lang="hr-HR" dirty="0" smtClean="0"/>
              <a:t> čime se privremeno odstupilo od primjene fiskalnih pravila EU i omogućilo državama članicama da koriste sav potencijal fiskalnih politika u borbi s krizom.</a:t>
            </a:r>
          </a:p>
          <a:p>
            <a:pPr algn="just"/>
            <a:r>
              <a:rPr lang="hr-HR" dirty="0" smtClean="0"/>
              <a:t>Isto tako, ministri </a:t>
            </a:r>
            <a:r>
              <a:rPr lang="hr-HR" dirty="0"/>
              <a:t>su potvrdili izjavu u kojoj podupiru </a:t>
            </a:r>
            <a:r>
              <a:rPr lang="hr-HR" b="1" dirty="0"/>
              <a:t>fleksibilnu primjenu pravila EU-a u bankovnom sektoru</a:t>
            </a:r>
            <a:r>
              <a:rPr lang="hr-HR" dirty="0"/>
              <a:t> i pozivaju banke da ne isplaćuju </a:t>
            </a:r>
            <a:r>
              <a:rPr lang="hr-HR" dirty="0" smtClean="0"/>
              <a:t>dividende.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282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GLAVNI DOGAĐAJI TIJEKOM HR PRES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r-HR" dirty="0" smtClean="0"/>
              <a:t>Svakako jedan od glavnih uspjeha HR PRES-a je </a:t>
            </a:r>
            <a:r>
              <a:rPr lang="hr-HR" b="1" dirty="0" smtClean="0"/>
              <a:t>postizanje </a:t>
            </a:r>
            <a:r>
              <a:rPr lang="hr-HR" b="1" dirty="0"/>
              <a:t>dogovora </a:t>
            </a:r>
            <a:r>
              <a:rPr lang="hr-HR" b="1" dirty="0" smtClean="0"/>
              <a:t>o Uredbi </a:t>
            </a:r>
            <a:r>
              <a:rPr lang="hr-HR" b="1" dirty="0"/>
              <a:t>o privremenoj potpori radi smanjenja rizika od nezaposlenosti u izvanrednoj situaciji (SURE)</a:t>
            </a:r>
            <a:r>
              <a:rPr lang="hr-HR" dirty="0"/>
              <a:t> </a:t>
            </a:r>
            <a:r>
              <a:rPr lang="hr-HR" dirty="0" smtClean="0"/>
              <a:t>kojom se nastoji očuvati radna mjesta u državama članicama.</a:t>
            </a:r>
          </a:p>
          <a:p>
            <a:pPr algn="just"/>
            <a:r>
              <a:rPr lang="hr-HR" dirty="0" smtClean="0"/>
              <a:t>Isto tako, usvojene su i druge krizne mjere </a:t>
            </a:r>
            <a:r>
              <a:rPr lang="hr-HR" dirty="0"/>
              <a:t>poput CRII+ (</a:t>
            </a:r>
            <a:r>
              <a:rPr lang="hr-HR" dirty="0" err="1"/>
              <a:t>Coronavirus</a:t>
            </a:r>
            <a:r>
              <a:rPr lang="hr-HR" dirty="0"/>
              <a:t> </a:t>
            </a:r>
            <a:r>
              <a:rPr lang="hr-HR" dirty="0" err="1"/>
              <a:t>Response</a:t>
            </a:r>
            <a:r>
              <a:rPr lang="hr-HR" dirty="0"/>
              <a:t> </a:t>
            </a:r>
            <a:r>
              <a:rPr lang="hr-HR" dirty="0" err="1"/>
              <a:t>Investment</a:t>
            </a:r>
            <a:r>
              <a:rPr lang="hr-HR" dirty="0"/>
              <a:t> </a:t>
            </a:r>
            <a:r>
              <a:rPr lang="hr-HR" dirty="0" err="1"/>
              <a:t>Initiative</a:t>
            </a:r>
            <a:r>
              <a:rPr lang="hr-HR" dirty="0"/>
              <a:t> Plus), kojom se osigurava dodatna likvidnost kroz dodatnih 14,6 milijardi EUR DČ (8,5 u 2020. te 6,1 u 2021.) uz 100% stopu sufinanciranja iz EU proračuna</a:t>
            </a:r>
            <a:r>
              <a:rPr lang="hr-HR" dirty="0" smtClean="0"/>
              <a:t>, ESI paketa </a:t>
            </a:r>
            <a:r>
              <a:rPr lang="hr-HR" dirty="0"/>
              <a:t>(</a:t>
            </a:r>
            <a:r>
              <a:rPr lang="hr-HR" dirty="0" err="1"/>
              <a:t>Emergency</a:t>
            </a:r>
            <a:r>
              <a:rPr lang="hr-HR" dirty="0"/>
              <a:t> </a:t>
            </a:r>
            <a:r>
              <a:rPr lang="hr-HR" dirty="0" err="1"/>
              <a:t>Support</a:t>
            </a:r>
            <a:r>
              <a:rPr lang="hr-HR" dirty="0"/>
              <a:t> Instrument), kojim se osigurava izravna podrška zdravstvenim sustavima DČ u ukupnom iznosu od 2,7 milijardi EUR te dodatnih 300 milijuna EUR preko </a:t>
            </a:r>
            <a:r>
              <a:rPr lang="hr-HR" dirty="0" err="1" smtClean="0"/>
              <a:t>RescEU</a:t>
            </a:r>
            <a:r>
              <a:rPr lang="hr-HR" dirty="0" smtClean="0"/>
              <a:t>, itd.</a:t>
            </a:r>
          </a:p>
          <a:p>
            <a:pPr algn="just"/>
            <a:r>
              <a:rPr lang="hr-HR" dirty="0" smtClean="0"/>
              <a:t>Za sve to je bilo potrebno usvojiti i 5 rebalansa </a:t>
            </a:r>
            <a:r>
              <a:rPr lang="hr-HR" dirty="0"/>
              <a:t>proračuna </a:t>
            </a:r>
            <a:r>
              <a:rPr lang="hr-HR" dirty="0" smtClean="0"/>
              <a:t>EU, </a:t>
            </a:r>
            <a:r>
              <a:rPr lang="hr-HR" dirty="0"/>
              <a:t>12 prijenosa sredstava, </a:t>
            </a:r>
            <a:r>
              <a:rPr lang="hr-HR" dirty="0" smtClean="0"/>
              <a:t>reaktivirati Instrument </a:t>
            </a:r>
            <a:r>
              <a:rPr lang="hr-HR" dirty="0"/>
              <a:t>za hitnu potporu te </a:t>
            </a:r>
            <a:r>
              <a:rPr lang="hr-HR" dirty="0" err="1" smtClean="0"/>
              <a:t>izmjeniti</a:t>
            </a:r>
            <a:r>
              <a:rPr lang="hr-HR" dirty="0" smtClean="0"/>
              <a:t> Uredbu </a:t>
            </a:r>
            <a:r>
              <a:rPr lang="hr-HR" dirty="0"/>
              <a:t>o VFO-u za 2014.-2020</a:t>
            </a:r>
            <a:r>
              <a:rPr lang="hr-HR" dirty="0" smtClean="0"/>
              <a:t>.</a:t>
            </a:r>
          </a:p>
          <a:p>
            <a:pPr algn="just"/>
            <a:endParaRPr lang="hr-HR" dirty="0"/>
          </a:p>
          <a:p>
            <a:pPr algn="just"/>
            <a:endParaRPr lang="hr-HR" dirty="0" smtClean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436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GLAVNI DOGAĐAJI TIJEKOM HR PRES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dirty="0"/>
              <a:t>Nakon finalizacije kratkoročnih kriznih mjera, HR PRES je započeo rasprave o planu oporavka i novom </a:t>
            </a:r>
            <a:r>
              <a:rPr lang="hr-HR" dirty="0" smtClean="0"/>
              <a:t>Višegodišnjem financijskom okviru (VFO) koje </a:t>
            </a:r>
            <a:r>
              <a:rPr lang="hr-HR" dirty="0"/>
              <a:t>još uvijek traju i prioritet su DE PRES-a.</a:t>
            </a:r>
          </a:p>
          <a:p>
            <a:pPr algn="just"/>
            <a:r>
              <a:rPr lang="hr-HR" dirty="0"/>
              <a:t>Od ostalih stvari, ministri su održali raspravu o Akcijskom planu i revidiranoj metodologiji za izradu popisa visokorizičnih trećih </a:t>
            </a:r>
            <a:r>
              <a:rPr lang="hr-HR" dirty="0" smtClean="0"/>
              <a:t>zemalja, </a:t>
            </a:r>
            <a:r>
              <a:rPr lang="hr-HR" dirty="0"/>
              <a:t>a vezano za Europski semestar, ministri su usvojili </a:t>
            </a:r>
            <a:r>
              <a:rPr lang="hr-HR" dirty="0" smtClean="0"/>
              <a:t>zaključke </a:t>
            </a:r>
            <a:r>
              <a:rPr lang="hr-HR" dirty="0"/>
              <a:t>Vijeća o izvješćima o zemljama za 2020. i o provedbi preporuka za pojedine zemlje za 2019. godinu.</a:t>
            </a:r>
          </a:p>
          <a:p>
            <a:pPr algn="just"/>
            <a:r>
              <a:rPr lang="hr-HR" dirty="0" smtClean="0"/>
              <a:t>Također, putem </a:t>
            </a:r>
            <a:r>
              <a:rPr lang="hr-HR" dirty="0"/>
              <a:t>videokonferencije održan je godišnji ekonomski i financijski dijalog između EU-a i zemalja zapadnog Balkana i </a:t>
            </a:r>
            <a:r>
              <a:rPr lang="hr-HR" dirty="0" smtClean="0"/>
              <a:t>Turske te </a:t>
            </a:r>
            <a:r>
              <a:rPr lang="nn-NO" dirty="0"/>
              <a:t>Godišnji sastanak Odbora guvernera Europske investicijske banke (EIB</a:t>
            </a:r>
            <a:r>
              <a:rPr lang="nn-NO" dirty="0" smtClean="0"/>
              <a:t>)</a:t>
            </a:r>
            <a:r>
              <a:rPr lang="hr-HR" dirty="0" smtClean="0"/>
              <a:t>.</a:t>
            </a:r>
            <a:r>
              <a:rPr lang="nn-NO" dirty="0" smtClean="0"/>
              <a:t> </a:t>
            </a:r>
            <a:endParaRPr lang="nn-NO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2769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5_poljoprivreda_template_HR" id="{1250CBF4-00D6-4673-8691-99FAC190B113}" vid="{A8F8B2FB-2A4B-460F-B37C-9B252C0C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869</Words>
  <Application>Microsoft Office PowerPoint</Application>
  <PresentationFormat>Prilagođeno</PresentationFormat>
  <Paragraphs>84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VladaRHSerif Reg</vt:lpstr>
      <vt:lpstr>Calibri</vt:lpstr>
      <vt:lpstr>TyponineSans Reg</vt:lpstr>
      <vt:lpstr>Times New Roman</vt:lpstr>
      <vt:lpstr>Wingdings</vt:lpstr>
      <vt:lpstr>Tahoma</vt:lpstr>
      <vt:lpstr>Office Theme</vt:lpstr>
      <vt:lpstr>PROVEDENE AKTIVNOSTI TIJEKOM HRVATSKOG PREDSJEDANJA VIJEĆEM EU</vt:lpstr>
      <vt:lpstr>AKTIVNOSTI USUSRET HR PRES-u </vt:lpstr>
      <vt:lpstr>     ODRŽANI SASTANCI TIJEKOM HRPRES-A</vt:lpstr>
      <vt:lpstr>Sastanci ministara za ekonomske i financijske poslove (ECOFIN):</vt:lpstr>
      <vt:lpstr>Sastanci B razine iz nadležnosti MFIN-a</vt:lpstr>
      <vt:lpstr>GLAVNI DOGAĐAJI TIJEKOM HR PRES 2020</vt:lpstr>
      <vt:lpstr>GLAVNI DOGAĐAJI TIJEKOM HR PRES</vt:lpstr>
      <vt:lpstr>GLAVNI DOGAĐAJI TIJEKOM HR PRES</vt:lpstr>
      <vt:lpstr>GLAVNI DOGAĐAJI TIJEKOM HR PRES</vt:lpstr>
      <vt:lpstr>GLAVNI USPJESI HR PRES</vt:lpstr>
      <vt:lpstr>Zaključno</vt:lpstr>
      <vt:lpstr>Timski duh + suradnja = uspjeh hrvatskog tima 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SEUMFO</cp:lastModifiedBy>
  <cp:revision>97</cp:revision>
  <dcterms:created xsi:type="dcterms:W3CDTF">2019-10-14T15:29:07Z</dcterms:created>
  <dcterms:modified xsi:type="dcterms:W3CDTF">2020-07-16T09:20:39Z</dcterms:modified>
</cp:coreProperties>
</file>